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222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80357931967812"/>
          <c:y val="6.0937673591823352E-2"/>
          <c:w val="0.61326751734759277"/>
          <c:h val="0.7680377459095166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6DB641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9966FF"/>
              </a:solidFill>
            </c:spPr>
          </c:dPt>
          <c:dPt>
            <c:idx val="5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6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0.2412415252473849"/>
                  <c:y val="-7.21510741230774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8689887559345504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fr-FR" b="1" dirty="0" smtClean="0">
                        <a:latin typeface="Calibri" pitchFamily="34" charset="0"/>
                        <a:cs typeface="Calibri" pitchFamily="34" charset="0"/>
                      </a:rPr>
                      <a:t>E</a:t>
                    </a:r>
                    <a:r>
                      <a:rPr lang="fr-FR" dirty="0" smtClean="0"/>
                      <a:t>quipement </a:t>
                    </a:r>
                    <a:r>
                      <a:rPr lang="fr-FR" dirty="0"/>
                      <a:t>de la personne
</a:t>
                    </a:r>
                    <a:r>
                      <a:rPr lang="fr-FR" dirty="0" smtClean="0"/>
                      <a:t>11%</a:t>
                    </a:r>
                    <a:endParaRPr lang="fr-FR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2588979182255148"/>
                  <c:y val="9.8873694168661638E-2"/>
                </c:manualLayout>
              </c:layout>
              <c:tx>
                <c:rich>
                  <a:bodyPr/>
                  <a:lstStyle/>
                  <a:p>
                    <a:r>
                      <a:rPr lang="fr-FR" b="1" dirty="0" smtClean="0">
                        <a:latin typeface="Calibri" pitchFamily="34" charset="0"/>
                        <a:cs typeface="Calibri" pitchFamily="34" charset="0"/>
                      </a:rPr>
                      <a:t>E</a:t>
                    </a:r>
                    <a:r>
                      <a:rPr lang="fr-FR" dirty="0" smtClean="0"/>
                      <a:t>quipement </a:t>
                    </a:r>
                    <a:r>
                      <a:rPr lang="fr-FR" dirty="0"/>
                      <a:t>de la maison
</a:t>
                    </a:r>
                    <a:r>
                      <a:rPr lang="fr-FR" dirty="0" smtClean="0"/>
                      <a:t>20%</a:t>
                    </a:r>
                    <a:endParaRPr lang="fr-FR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217698977201583"/>
                  <c:y val="-0.127567265253355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Calibri" pitchFamily="34" charset="0"/>
                        <a:cs typeface="Calibri" pitchFamily="34" charset="0"/>
                      </a:rPr>
                      <a:t>C</a:t>
                    </a:r>
                    <a:r>
                      <a:rPr lang="en-US" dirty="0" smtClean="0"/>
                      <a:t>ulture</a:t>
                    </a:r>
                  </a:p>
                  <a:p>
                    <a:r>
                      <a:rPr lang="en-US" dirty="0" err="1" smtClean="0"/>
                      <a:t>Loisirs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634514599429423E-2"/>
                  <c:y val="-0.171025189120400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482761937440583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Alimentaire</c:v>
                </c:pt>
                <c:pt idx="1">
                  <c:v>Eqt de la personne</c:v>
                </c:pt>
                <c:pt idx="2">
                  <c:v>Eqt de la maison</c:v>
                </c:pt>
                <c:pt idx="3">
                  <c:v>Culture
oisirs</c:v>
                </c:pt>
                <c:pt idx="4">
                  <c:v>Sante
Beauté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0.49000000000000016</c:v>
                </c:pt>
                <c:pt idx="1">
                  <c:v>0.11000000000000004</c:v>
                </c:pt>
                <c:pt idx="2">
                  <c:v>0.2</c:v>
                </c:pt>
                <c:pt idx="3">
                  <c:v>0.13</c:v>
                </c:pt>
                <c:pt idx="4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180"/>
      </c:pieChart>
    </c:plotArea>
    <c:plotVisOnly val="1"/>
    <c:dispBlanksAs val="zero"/>
    <c:showDLblsOverMax val="0"/>
  </c:chart>
  <c:txPr>
    <a:bodyPr/>
    <a:lstStyle/>
    <a:p>
      <a:pPr>
        <a:defRPr sz="1200">
          <a:latin typeface="+mj-lt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55159410629093"/>
          <c:y val="9.7334184029816473E-2"/>
          <c:w val="0.86088763889358777"/>
          <c:h val="0.707525234136492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Consommation courante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Feuil1!$B$1:$C$1</c:f>
              <c:strCache>
                <c:ptCount val="2"/>
                <c:pt idx="0">
                  <c:v>2006</c:v>
                </c:pt>
                <c:pt idx="1">
                  <c:v>2011</c:v>
                </c:pt>
              </c:strCache>
            </c:strRef>
          </c:cat>
          <c:val>
            <c:numRef>
              <c:f>Feuil1!$B$2:$C$2</c:f>
              <c:numCache>
                <c:formatCode>0%</c:formatCode>
                <c:ptCount val="2"/>
                <c:pt idx="0">
                  <c:v>0.36605472219716167</c:v>
                </c:pt>
                <c:pt idx="1">
                  <c:v>0.33541705893428742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Logement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Feuil1!$B$1:$C$1</c:f>
              <c:strCache>
                <c:ptCount val="2"/>
                <c:pt idx="0">
                  <c:v>2006</c:v>
                </c:pt>
                <c:pt idx="1">
                  <c:v>2011</c:v>
                </c:pt>
              </c:strCache>
            </c:strRef>
          </c:cat>
          <c:val>
            <c:numRef>
              <c:f>Feuil1!$B$3:$C$3</c:f>
              <c:numCache>
                <c:formatCode>0%</c:formatCode>
                <c:ptCount val="2"/>
                <c:pt idx="0">
                  <c:v>0.16238276198712151</c:v>
                </c:pt>
                <c:pt idx="1">
                  <c:v>0.15714554697797031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Santé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Feuil1!$B$1:$C$1</c:f>
              <c:strCache>
                <c:ptCount val="2"/>
                <c:pt idx="0">
                  <c:v>2006</c:v>
                </c:pt>
                <c:pt idx="1">
                  <c:v>2011</c:v>
                </c:pt>
              </c:strCache>
            </c:strRef>
          </c:cat>
          <c:val>
            <c:numRef>
              <c:f>Feuil1!$B$4:$C$4</c:f>
              <c:numCache>
                <c:formatCode>0%</c:formatCode>
                <c:ptCount val="2"/>
                <c:pt idx="0">
                  <c:v>3.5986486317983742E-2</c:v>
                </c:pt>
                <c:pt idx="1">
                  <c:v>1.8188665034833365E-2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Feuil1!$B$1:$C$1</c:f>
              <c:strCache>
                <c:ptCount val="2"/>
                <c:pt idx="0">
                  <c:v>2006</c:v>
                </c:pt>
                <c:pt idx="1">
                  <c:v>2011</c:v>
                </c:pt>
              </c:strCache>
            </c:strRef>
          </c:cat>
          <c:val>
            <c:numRef>
              <c:f>Feuil1!$B$5:$C$5</c:f>
              <c:numCache>
                <c:formatCode>0%</c:formatCode>
                <c:ptCount val="2"/>
                <c:pt idx="0">
                  <c:v>0.15714606350931787</c:v>
                </c:pt>
                <c:pt idx="1">
                  <c:v>0.17360195819996241</c:v>
                </c:pt>
              </c:numCache>
            </c:numRef>
          </c:val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Services et Communication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Feuil1!$B$1:$C$1</c:f>
              <c:strCache>
                <c:ptCount val="2"/>
                <c:pt idx="0">
                  <c:v>2006</c:v>
                </c:pt>
                <c:pt idx="1">
                  <c:v>2011</c:v>
                </c:pt>
              </c:strCache>
            </c:strRef>
          </c:cat>
          <c:val>
            <c:numRef>
              <c:f>Feuil1!$B$6:$C$6</c:f>
              <c:numCache>
                <c:formatCode>0%</c:formatCode>
                <c:ptCount val="2"/>
                <c:pt idx="0">
                  <c:v>0.21798953907224741</c:v>
                </c:pt>
                <c:pt idx="1">
                  <c:v>0.23475804933157599</c:v>
                </c:pt>
              </c:numCache>
            </c:numRef>
          </c:val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Autres (tabac, rest., hôtel)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Feuil1!$B$1:$C$1</c:f>
              <c:strCache>
                <c:ptCount val="2"/>
                <c:pt idx="0">
                  <c:v>2006</c:v>
                </c:pt>
                <c:pt idx="1">
                  <c:v>2011</c:v>
                </c:pt>
              </c:strCache>
            </c:strRef>
          </c:cat>
          <c:val>
            <c:numRef>
              <c:f>Feuil1!$B$7:$C$7</c:f>
              <c:numCache>
                <c:formatCode>0%</c:formatCode>
                <c:ptCount val="2"/>
                <c:pt idx="0">
                  <c:v>6.0440426916168098E-2</c:v>
                </c:pt>
                <c:pt idx="1">
                  <c:v>8.0888721521370707E-2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25760"/>
        <c:axId val="33527296"/>
      </c:barChart>
      <c:catAx>
        <c:axId val="3352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fr-FR"/>
          </a:p>
        </c:txPr>
        <c:crossAx val="33527296"/>
        <c:crosses val="autoZero"/>
        <c:auto val="1"/>
        <c:lblAlgn val="ctr"/>
        <c:lblOffset val="100"/>
        <c:noMultiLvlLbl val="0"/>
      </c:catAx>
      <c:valAx>
        <c:axId val="3352729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3352576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10244815793414258"/>
          <c:y val="0.86619133357122113"/>
          <c:w val="0.86667383173206203"/>
          <c:h val="0.116500975431483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Calibri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Taux d’évasion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2807714716823355"/>
          <c:y val="0.11577481769768765"/>
          <c:w val="0.60577576676576483"/>
          <c:h val="0.785628338357554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Evasion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Alimentaire</c:v>
                </c:pt>
                <c:pt idx="1">
                  <c:v>Non alimentaire</c:v>
                </c:pt>
                <c:pt idx="2">
                  <c:v>Équip. Pers. </c:v>
                </c:pt>
                <c:pt idx="3">
                  <c:v>Équip. Maison </c:v>
                </c:pt>
                <c:pt idx="4">
                  <c:v>Culture Loisirs</c:v>
                </c:pt>
                <c:pt idx="5">
                  <c:v>Sante Beaute hors service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7.6608310052965548E-2</c:v>
                </c:pt>
                <c:pt idx="1">
                  <c:v>0.1885755919786648</c:v>
                </c:pt>
                <c:pt idx="2">
                  <c:v>0.21250979645410975</c:v>
                </c:pt>
                <c:pt idx="3">
                  <c:v>0.16621874745430934</c:v>
                </c:pt>
                <c:pt idx="4">
                  <c:v>0.23400626197795471</c:v>
                </c:pt>
                <c:pt idx="5">
                  <c:v>0.12970336967459958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axId val="34826112"/>
        <c:axId val="34827648"/>
      </c:barChart>
      <c:catAx>
        <c:axId val="34826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7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48276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4827648"/>
        <c:scaling>
          <c:orientation val="minMax"/>
          <c:max val="0.25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87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4826112"/>
        <c:crosses val="max"/>
        <c:crossBetween val="between"/>
        <c:majorUnit val="0.1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+mj-lt"/>
          <a:ea typeface="Times New Roman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Principales destinations d’évasion en non alimentaire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914085023676521"/>
          <c:y val="0.14775625565597689"/>
          <c:w val="0.69471211528603649"/>
          <c:h val="0.611184508284598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Equipement de la personne</c:v>
                </c:pt>
              </c:strCache>
            </c:strRef>
          </c:tx>
          <c:spPr>
            <a:solidFill>
              <a:srgbClr val="6DB64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Vente à distance</c:v>
                </c:pt>
                <c:pt idx="1">
                  <c:v>Gironde</c:v>
                </c:pt>
                <c:pt idx="2">
                  <c:v>Corrèze</c:v>
                </c:pt>
                <c:pt idx="3">
                  <c:v>Haute Vienne</c:v>
                </c:pt>
              </c:strCache>
            </c:strRef>
          </c:cat>
          <c:val>
            <c:numRef>
              <c:f>Sheet1!$B$2:$B$5</c:f>
              <c:numCache>
                <c:formatCode>#,##0" M€"</c:formatCode>
                <c:ptCount val="4"/>
                <c:pt idx="0">
                  <c:v>23.880483000000002</c:v>
                </c:pt>
                <c:pt idx="1">
                  <c:v>10.732226000000001</c:v>
                </c:pt>
                <c:pt idx="2">
                  <c:v>7.4159689999999996</c:v>
                </c:pt>
                <c:pt idx="3">
                  <c:v>3.0073789999999998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Equipement de la maison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Vente à distance</c:v>
                </c:pt>
                <c:pt idx="1">
                  <c:v>Gironde</c:v>
                </c:pt>
                <c:pt idx="2">
                  <c:v>Corrèze</c:v>
                </c:pt>
                <c:pt idx="3">
                  <c:v>Haute Vienne</c:v>
                </c:pt>
              </c:strCache>
            </c:strRef>
          </c:cat>
          <c:val>
            <c:numRef>
              <c:f>Sheet1!$C$2:$C$5</c:f>
              <c:numCache>
                <c:formatCode>#,##0" M€"</c:formatCode>
                <c:ptCount val="4"/>
                <c:pt idx="0">
                  <c:v>29.446785999999989</c:v>
                </c:pt>
                <c:pt idx="1">
                  <c:v>18.922318999999984</c:v>
                </c:pt>
                <c:pt idx="2">
                  <c:v>9.8666980000000066</c:v>
                </c:pt>
                <c:pt idx="3">
                  <c:v>6.9889849999999969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Culture Loisirs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Vente à distance</c:v>
                </c:pt>
                <c:pt idx="1">
                  <c:v>Gironde</c:v>
                </c:pt>
                <c:pt idx="2">
                  <c:v>Corrèze</c:v>
                </c:pt>
                <c:pt idx="3">
                  <c:v>Haute Vienne</c:v>
                </c:pt>
              </c:strCache>
            </c:strRef>
          </c:cat>
          <c:val>
            <c:numRef>
              <c:f>Sheet1!$D$2:$D$5</c:f>
              <c:numCache>
                <c:formatCode>#,##0" M€"</c:formatCode>
                <c:ptCount val="4"/>
                <c:pt idx="0">
                  <c:v>36.741310000000013</c:v>
                </c:pt>
                <c:pt idx="1">
                  <c:v>12.513298000000001</c:v>
                </c:pt>
                <c:pt idx="2">
                  <c:v>10.253928999999999</c:v>
                </c:pt>
                <c:pt idx="3">
                  <c:v>4.1744919999999972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Santé Beauté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Vente à distance</c:v>
                </c:pt>
                <c:pt idx="1">
                  <c:v>Gironde</c:v>
                </c:pt>
                <c:pt idx="2">
                  <c:v>Corrèze</c:v>
                </c:pt>
                <c:pt idx="3">
                  <c:v>Haute Vienne</c:v>
                </c:pt>
              </c:strCache>
            </c:strRef>
          </c:cat>
          <c:val>
            <c:numRef>
              <c:f>Sheet1!$E$2:$E$5</c:f>
              <c:numCache>
                <c:formatCode>#,##0" M€"</c:formatCode>
                <c:ptCount val="4"/>
                <c:pt idx="0">
                  <c:v>5.6153459999999971</c:v>
                </c:pt>
                <c:pt idx="1">
                  <c:v>6.7014360000000002</c:v>
                </c:pt>
                <c:pt idx="2">
                  <c:v>2.0313240000000001</c:v>
                </c:pt>
                <c:pt idx="3">
                  <c:v>2.6083750000000001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34883072"/>
        <c:axId val="34884608"/>
      </c:barChart>
      <c:catAx>
        <c:axId val="34883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87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488460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4884608"/>
        <c:scaling>
          <c:orientation val="minMax"/>
          <c:max val="100"/>
          <c:min val="0"/>
        </c:scaling>
        <c:delete val="0"/>
        <c:axPos val="b"/>
        <c:numFmt formatCode="#,##0&quot; M€&quot;" sourceLinked="1"/>
        <c:majorTickMark val="out"/>
        <c:minorTickMark val="none"/>
        <c:tickLblPos val="nextTo"/>
        <c:spPr>
          <a:ln w="87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34883072"/>
        <c:crosses val="max"/>
        <c:crossBetween val="between"/>
        <c:majorUnit val="50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7.6064144634364159E-2"/>
          <c:y val="0.83893289794094417"/>
          <c:w val="0.83468348252300373"/>
          <c:h val="0.149437510058566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+mj-lt"/>
          <a:ea typeface="Times New Roman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44597786393151"/>
          <c:y val="1.3319437570909596E-2"/>
          <c:w val="0.59433421539020892"/>
          <c:h val="0.9391578286173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3800D"/>
            </a:solidFill>
          </c:spPr>
          <c:invertIfNegative val="0"/>
          <c:dLbls>
            <c:dLbl>
              <c:idx val="16"/>
              <c:tx>
                <c:rich>
                  <a:bodyPr/>
                  <a:lstStyle/>
                  <a:p>
                    <a:r>
                      <a:rPr lang="en-US" sz="1100" b="1" dirty="0">
                        <a:latin typeface="Calibri" pitchFamily="34" charset="0"/>
                        <a:cs typeface="Calibri" pitchFamily="34" charset="0"/>
                      </a:rPr>
                      <a:t>1</a:t>
                    </a:r>
                    <a:r>
                      <a:rPr lang="en-US" dirty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1100" b="1" dirty="0">
                        <a:latin typeface="Calibri" pitchFamily="34" charset="0"/>
                        <a:cs typeface="Calibri" pitchFamily="34" charset="0"/>
                      </a:rPr>
                      <a:t>1</a:t>
                    </a:r>
                    <a:r>
                      <a:rPr lang="en-US" dirty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Calibri" pitchFamily="34" charset="0"/>
                    <a:cs typeface="Calibri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Feuil1!$A$2:$A$10</c:f>
              <c:strCache>
                <c:ptCount val="9"/>
                <c:pt idx="0">
                  <c:v>Sport</c:v>
                </c:pt>
                <c:pt idx="1">
                  <c:v>Biens culturels Journaux</c:v>
                </c:pt>
                <c:pt idx="2">
                  <c:v>Produits de beauté</c:v>
                </c:pt>
                <c:pt idx="3">
                  <c:v>Vêtements Chaussures</c:v>
                </c:pt>
                <c:pt idx="4">
                  <c:v>Maroquinerie 
Bijouterie</c:v>
                </c:pt>
                <c:pt idx="5">
                  <c:v>Décoration intérieure</c:v>
                </c:pt>
                <c:pt idx="6">
                  <c:v>Jeux jouets</c:v>
                </c:pt>
                <c:pt idx="7">
                  <c:v>Mobilier</c:v>
                </c:pt>
                <c:pt idx="8">
                  <c:v>Blanc Brun 
Informatique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6.366742584365713E-2</c:v>
                </c:pt>
                <c:pt idx="1">
                  <c:v>7.5033478289485769E-2</c:v>
                </c:pt>
                <c:pt idx="2">
                  <c:v>7.5172628757426224E-2</c:v>
                </c:pt>
                <c:pt idx="3">
                  <c:v>7.8670428213045596E-2</c:v>
                </c:pt>
                <c:pt idx="4">
                  <c:v>8.2447552583306341E-2</c:v>
                </c:pt>
                <c:pt idx="5">
                  <c:v>0.10162095963943839</c:v>
                </c:pt>
                <c:pt idx="6">
                  <c:v>0.11732839128018992</c:v>
                </c:pt>
                <c:pt idx="7">
                  <c:v>0.12653829287951604</c:v>
                </c:pt>
                <c:pt idx="8">
                  <c:v>0.1654038999452444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8044672"/>
        <c:axId val="48088576"/>
      </c:barChart>
      <c:catAx>
        <c:axId val="480446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libri" pitchFamily="34" charset="0"/>
                <a:cs typeface="Calibri" pitchFamily="34" charset="0"/>
              </a:defRPr>
            </a:pPr>
            <a:endParaRPr lang="fr-FR"/>
          </a:p>
        </c:txPr>
        <c:crossAx val="48088576"/>
        <c:crosses val="autoZero"/>
        <c:auto val="1"/>
        <c:lblAlgn val="ctr"/>
        <c:lblOffset val="100"/>
        <c:noMultiLvlLbl val="0"/>
      </c:catAx>
      <c:valAx>
        <c:axId val="480885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4804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+mj-lt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CF648-90DE-4015-A16D-B259C08F4881}" type="doc">
      <dgm:prSet loTypeId="urn:microsoft.com/office/officeart/2005/8/layout/arrow6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6BC08EC2-EC46-4939-B538-BAB71A216DEE}">
      <dgm:prSet phldrT="[Texte]" custT="1"/>
      <dgm:spPr/>
      <dgm:t>
        <a:bodyPr/>
        <a:lstStyle/>
        <a:p>
          <a:r>
            <a:rPr lang="fr-FR" sz="1400" b="1" dirty="0" smtClean="0">
              <a:latin typeface="+mj-lt"/>
            </a:rPr>
            <a:t>Valoriser la consommation et identifier les comportements d’achat des ménages :</a:t>
          </a:r>
        </a:p>
        <a:p>
          <a:r>
            <a:rPr lang="fr-FR" sz="1200" dirty="0" smtClean="0">
              <a:latin typeface="+mj-lt"/>
            </a:rPr>
            <a:t>Les montants de dépenses commercialisables</a:t>
          </a:r>
        </a:p>
        <a:p>
          <a:r>
            <a:rPr lang="fr-FR" sz="1200" dirty="0" smtClean="0">
              <a:latin typeface="+mj-lt"/>
            </a:rPr>
            <a:t>La répartition géographique et par forme de vente de la consommation</a:t>
          </a:r>
        </a:p>
        <a:p>
          <a:r>
            <a:rPr lang="fr-FR" sz="1200" dirty="0" smtClean="0">
              <a:latin typeface="+mj-lt"/>
            </a:rPr>
            <a:t>Les attractions et évasions globalement et par territoire</a:t>
          </a:r>
        </a:p>
        <a:p>
          <a:r>
            <a:rPr lang="fr-FR" sz="1200" dirty="0" smtClean="0">
              <a:latin typeface="+mj-lt"/>
            </a:rPr>
            <a:t>....</a:t>
          </a:r>
        </a:p>
      </dgm:t>
    </dgm:pt>
    <dgm:pt modelId="{EE718B8C-C80E-4426-97D8-D06F2BEDF446}" type="parTrans" cxnId="{974C0D70-2E53-4792-B59A-EBF9F6DDD02A}">
      <dgm:prSet/>
      <dgm:spPr/>
      <dgm:t>
        <a:bodyPr/>
        <a:lstStyle/>
        <a:p>
          <a:endParaRPr lang="fr-FR"/>
        </a:p>
      </dgm:t>
    </dgm:pt>
    <dgm:pt modelId="{4CC343BF-E6EF-4433-A7C3-F2851F2DF400}" type="sibTrans" cxnId="{974C0D70-2E53-4792-B59A-EBF9F6DDD02A}">
      <dgm:prSet/>
      <dgm:spPr/>
      <dgm:t>
        <a:bodyPr/>
        <a:lstStyle/>
        <a:p>
          <a:endParaRPr lang="fr-FR"/>
        </a:p>
      </dgm:t>
    </dgm:pt>
    <dgm:pt modelId="{69ABAEC2-3C28-4AFC-887A-7BFC6DBD25CC}">
      <dgm:prSet phldrT="[Texte]" custT="1"/>
      <dgm:spPr/>
      <dgm:t>
        <a:bodyPr/>
        <a:lstStyle/>
        <a:p>
          <a:r>
            <a:rPr lang="fr-FR" sz="1600" b="1" dirty="0" smtClean="0">
              <a:latin typeface="+mj-lt"/>
            </a:rPr>
            <a:t>Quantifier l’attractivité des polarités commerciales :</a:t>
          </a:r>
        </a:p>
        <a:p>
          <a:r>
            <a:rPr lang="fr-FR" sz="1400" dirty="0" smtClean="0">
              <a:latin typeface="+mj-lt"/>
            </a:rPr>
            <a:t>Chiffre d’affaires des lieux d’achat : points de vente, pôles, villes, agglomérations…</a:t>
          </a:r>
        </a:p>
        <a:p>
          <a:r>
            <a:rPr lang="fr-FR" sz="1400" dirty="0" smtClean="0">
              <a:latin typeface="+mj-lt"/>
            </a:rPr>
            <a:t>Zones de chalandise</a:t>
          </a:r>
        </a:p>
        <a:p>
          <a:r>
            <a:rPr lang="fr-FR" sz="1400" dirty="0" smtClean="0">
              <a:latin typeface="+mj-lt"/>
            </a:rPr>
            <a:t>Niveaux de concurrence</a:t>
          </a:r>
        </a:p>
        <a:p>
          <a:r>
            <a:rPr lang="fr-FR" sz="1400" dirty="0" smtClean="0">
              <a:latin typeface="+mj-lt"/>
            </a:rPr>
            <a:t>….</a:t>
          </a:r>
          <a:endParaRPr lang="fr-FR" sz="1400" dirty="0"/>
        </a:p>
      </dgm:t>
    </dgm:pt>
    <dgm:pt modelId="{CA6A73D2-C844-4159-B301-7FEF48C3B22F}" type="parTrans" cxnId="{D8BF4747-2C13-443D-A29B-DAAF348DC90C}">
      <dgm:prSet/>
      <dgm:spPr/>
      <dgm:t>
        <a:bodyPr/>
        <a:lstStyle/>
        <a:p>
          <a:endParaRPr lang="fr-FR"/>
        </a:p>
      </dgm:t>
    </dgm:pt>
    <dgm:pt modelId="{7722FA2E-2A66-45CC-88AD-A2D65EAB3633}" type="sibTrans" cxnId="{D8BF4747-2C13-443D-A29B-DAAF348DC90C}">
      <dgm:prSet/>
      <dgm:spPr/>
      <dgm:t>
        <a:bodyPr/>
        <a:lstStyle/>
        <a:p>
          <a:endParaRPr lang="fr-FR"/>
        </a:p>
      </dgm:t>
    </dgm:pt>
    <dgm:pt modelId="{9F4324D5-50BF-4083-A991-CD8F70101521}" type="pres">
      <dgm:prSet presAssocID="{B62CF648-90DE-4015-A16D-B259C08F488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BE584B-5DAB-44EF-9233-F8B12FC6E376}" type="pres">
      <dgm:prSet presAssocID="{B62CF648-90DE-4015-A16D-B259C08F4881}" presName="ribbon" presStyleLbl="node1" presStyleIdx="0" presStyleCnt="1" custScaleY="126068" custLinFactNeighborX="-2077" custLinFactNeighborY="3659"/>
      <dgm:spPr/>
    </dgm:pt>
    <dgm:pt modelId="{0EEFA620-CB7C-4A9F-8503-0208D3337ACD}" type="pres">
      <dgm:prSet presAssocID="{B62CF648-90DE-4015-A16D-B259C08F4881}" presName="leftArrowText" presStyleLbl="node1" presStyleIdx="0" presStyleCnt="1" custScaleX="115152" custScaleY="137415" custLinFactNeighborY="714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E6AD7-ABCA-4B5B-82E0-421AB2CA50BB}" type="pres">
      <dgm:prSet presAssocID="{B62CF648-90DE-4015-A16D-B259C08F4881}" presName="rightArrowText" presStyleLbl="node1" presStyleIdx="0" presStyleCnt="1" custLinFactNeighborY="1445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BF4747-2C13-443D-A29B-DAAF348DC90C}" srcId="{B62CF648-90DE-4015-A16D-B259C08F4881}" destId="{69ABAEC2-3C28-4AFC-887A-7BFC6DBD25CC}" srcOrd="1" destOrd="0" parTransId="{CA6A73D2-C844-4159-B301-7FEF48C3B22F}" sibTransId="{7722FA2E-2A66-45CC-88AD-A2D65EAB3633}"/>
    <dgm:cxn modelId="{EB84385C-1C17-45BD-B1F0-EA829BE6E68A}" type="presOf" srcId="{69ABAEC2-3C28-4AFC-887A-7BFC6DBD25CC}" destId="{1CFE6AD7-ABCA-4B5B-82E0-421AB2CA50BB}" srcOrd="0" destOrd="0" presId="urn:microsoft.com/office/officeart/2005/8/layout/arrow6"/>
    <dgm:cxn modelId="{974C0D70-2E53-4792-B59A-EBF9F6DDD02A}" srcId="{B62CF648-90DE-4015-A16D-B259C08F4881}" destId="{6BC08EC2-EC46-4939-B538-BAB71A216DEE}" srcOrd="0" destOrd="0" parTransId="{EE718B8C-C80E-4426-97D8-D06F2BEDF446}" sibTransId="{4CC343BF-E6EF-4433-A7C3-F2851F2DF400}"/>
    <dgm:cxn modelId="{A15DE2E7-577E-40F9-B12A-42051A30C4E7}" type="presOf" srcId="{B62CF648-90DE-4015-A16D-B259C08F4881}" destId="{9F4324D5-50BF-4083-A991-CD8F70101521}" srcOrd="0" destOrd="0" presId="urn:microsoft.com/office/officeart/2005/8/layout/arrow6"/>
    <dgm:cxn modelId="{B691DE4A-F433-43F0-831F-12C3CE347CD7}" type="presOf" srcId="{6BC08EC2-EC46-4939-B538-BAB71A216DEE}" destId="{0EEFA620-CB7C-4A9F-8503-0208D3337ACD}" srcOrd="0" destOrd="0" presId="urn:microsoft.com/office/officeart/2005/8/layout/arrow6"/>
    <dgm:cxn modelId="{35E149B1-7E66-49EA-A95F-301677BDBA29}" type="presParOf" srcId="{9F4324D5-50BF-4083-A991-CD8F70101521}" destId="{A4BE584B-5DAB-44EF-9233-F8B12FC6E376}" srcOrd="0" destOrd="0" presId="urn:microsoft.com/office/officeart/2005/8/layout/arrow6"/>
    <dgm:cxn modelId="{E9DA29C0-76AB-4C0E-A668-898DB3F55086}" type="presParOf" srcId="{9F4324D5-50BF-4083-A991-CD8F70101521}" destId="{0EEFA620-CB7C-4A9F-8503-0208D3337ACD}" srcOrd="1" destOrd="0" presId="urn:microsoft.com/office/officeart/2005/8/layout/arrow6"/>
    <dgm:cxn modelId="{D5B7A0AD-E25A-4A2F-AC9B-BBFFE57F79AE}" type="presParOf" srcId="{9F4324D5-50BF-4083-A991-CD8F70101521}" destId="{1CFE6AD7-ABCA-4B5B-82E0-421AB2CA50B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E584B-5DAB-44EF-9233-F8B12FC6E376}">
      <dsp:nvSpPr>
        <dsp:cNvPr id="0" name=""/>
        <dsp:cNvSpPr/>
      </dsp:nvSpPr>
      <dsp:spPr>
        <a:xfrm>
          <a:off x="0" y="251117"/>
          <a:ext cx="8640960" cy="435739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EFA620-CB7C-4A9F-8503-0208D3337ACD}">
      <dsp:nvSpPr>
        <dsp:cNvPr id="0" name=""/>
        <dsp:cNvSpPr/>
      </dsp:nvSpPr>
      <dsp:spPr>
        <a:xfrm>
          <a:off x="820884" y="985071"/>
          <a:ext cx="3283578" cy="2327299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j-lt"/>
            </a:rPr>
            <a:t>Valoriser la consommation et identifier les comportements d’achat des ménages 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+mj-lt"/>
            </a:rPr>
            <a:t>Les montants de dépenses commercialisables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+mj-lt"/>
            </a:rPr>
            <a:t>La répartition géographique et par forme de vente de la consommation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+mj-lt"/>
            </a:rPr>
            <a:t>Les attractions et évasions globalement et par territoire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+mj-lt"/>
            </a:rPr>
            <a:t>....</a:t>
          </a:r>
        </a:p>
      </dsp:txBody>
      <dsp:txXfrm>
        <a:off x="820884" y="985071"/>
        <a:ext cx="3283578" cy="2327299"/>
      </dsp:txXfrm>
    </dsp:sp>
    <dsp:sp modelId="{1CFE6AD7-ABCA-4B5B-82E0-421AB2CA50BB}">
      <dsp:nvSpPr>
        <dsp:cNvPr id="0" name=""/>
        <dsp:cNvSpPr/>
      </dsp:nvSpPr>
      <dsp:spPr>
        <a:xfrm>
          <a:off x="4320480" y="1978783"/>
          <a:ext cx="3369974" cy="169362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+mj-lt"/>
            </a:rPr>
            <a:t>Quantifier l’attractivité des polarités commerciales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j-lt"/>
            </a:rPr>
            <a:t>Chiffre d’affaires des lieux d’achat : points de vente, pôles, villes, agglomérations…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j-lt"/>
            </a:rPr>
            <a:t>Zones de chalandise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j-lt"/>
            </a:rPr>
            <a:t>Niveaux de concurrence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j-lt"/>
            </a:rPr>
            <a:t>….</a:t>
          </a:r>
          <a:endParaRPr lang="fr-FR" sz="1400" kern="1200" dirty="0"/>
        </a:p>
      </dsp:txBody>
      <dsp:txXfrm>
        <a:off x="4320480" y="1978783"/>
        <a:ext cx="3369974" cy="169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0.45425</cdr:x>
      <cdr:y>0.4015</cdr:y>
    </cdr:from>
    <cdr:to>
      <cdr:x>0.47175</cdr:x>
      <cdr:y>0.45375</cdr:y>
    </cdr:to>
    <cdr:sp macro="" textlink="">
      <cdr:nvSpPr>
        <cdr:cNvPr id="1033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5445" y="2267802"/>
          <a:ext cx="115014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975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            </a:t>
          </a:r>
        </a:p>
      </cdr:txBody>
    </cdr:sp>
  </cdr:relSizeAnchor>
  <cdr:relSizeAnchor xmlns:cdr="http://schemas.openxmlformats.org/drawingml/2006/chartDrawing">
    <cdr:from>
      <cdr:x>0.45425</cdr:x>
      <cdr:y>0.4015</cdr:y>
    </cdr:from>
    <cdr:to>
      <cdr:x>0.47175</cdr:x>
      <cdr:y>0.45375</cdr:y>
    </cdr:to>
    <cdr:sp macro="" textlink="">
      <cdr:nvSpPr>
        <cdr:cNvPr id="2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5445" y="2267802"/>
          <a:ext cx="115014" cy="295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975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            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logo rond 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28600" y="-531440"/>
            <a:ext cx="4536504" cy="3397382"/>
          </a:xfrm>
          <a:prstGeom prst="rect">
            <a:avLst/>
          </a:prstGeom>
        </p:spPr>
      </p:pic>
      <p:pic>
        <p:nvPicPr>
          <p:cNvPr id="7" name="Image 6" descr="elips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3888" y="2060848"/>
            <a:ext cx="6095497" cy="52787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971600" y="5085184"/>
            <a:ext cx="7704138" cy="936625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5724525" y="6237288"/>
            <a:ext cx="2951163" cy="431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  <a:lvl2pPr algn="r">
              <a:defRPr sz="1200">
                <a:solidFill>
                  <a:srgbClr val="C00000"/>
                </a:solidFill>
              </a:defRPr>
            </a:lvl2pPr>
            <a:lvl3pPr algn="r">
              <a:defRPr sz="1100">
                <a:solidFill>
                  <a:srgbClr val="C00000"/>
                </a:solidFill>
              </a:defRPr>
            </a:lvl3pPr>
            <a:lvl4pPr algn="r">
              <a:defRPr sz="1050">
                <a:solidFill>
                  <a:srgbClr val="C00000"/>
                </a:solidFill>
              </a:defRPr>
            </a:lvl4pPr>
            <a:lvl5pPr algn="r">
              <a:defRPr sz="1050">
                <a:solidFill>
                  <a:srgbClr val="C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309320"/>
            <a:ext cx="6840760" cy="29552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00" smtClean="0"/>
              <a:t>CCI Pau  Béarn – Observatoire de la consommation, des comportements d’achats et des flux commerciaux - Assises du commerce 2015  </a:t>
            </a:r>
            <a:endParaRPr lang="fr-FR" sz="7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80528" y="0"/>
            <a:ext cx="9577064" cy="12687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475656" y="6237312"/>
            <a:ext cx="7668344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logo rond 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69950"/>
            <a:ext cx="1586396" cy="1188050"/>
          </a:xfrm>
          <a:prstGeom prst="rect">
            <a:avLst/>
          </a:prstGeom>
        </p:spPr>
      </p:pic>
      <p:sp>
        <p:nvSpPr>
          <p:cNvPr id="24" name="Espace réservé du texte 23"/>
          <p:cNvSpPr>
            <a:spLocks noGrp="1"/>
          </p:cNvSpPr>
          <p:nvPr>
            <p:ph type="body" sz="quarter" idx="12"/>
          </p:nvPr>
        </p:nvSpPr>
        <p:spPr>
          <a:xfrm>
            <a:off x="755576" y="1628775"/>
            <a:ext cx="756084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6840760" cy="29552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00" smtClean="0"/>
              <a:t>CCI Pau  Béarn – Observatoire de la consommation, des comportements d’achats et des flux commerciaux - Assises du commerce 2015  </a:t>
            </a:r>
            <a:endParaRPr lang="fr-FR" sz="7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logo rond 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28600" y="-531440"/>
            <a:ext cx="4536504" cy="3397382"/>
          </a:xfrm>
          <a:prstGeom prst="rect">
            <a:avLst/>
          </a:prstGeom>
        </p:spPr>
      </p:pic>
      <p:pic>
        <p:nvPicPr>
          <p:cNvPr id="7" name="Image 6" descr="elips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3888" y="2060848"/>
            <a:ext cx="6095497" cy="52787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971600" y="5085184"/>
            <a:ext cx="7704138" cy="936625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5724525" y="6237288"/>
            <a:ext cx="2951163" cy="431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  <a:lvl2pPr algn="r">
              <a:defRPr sz="1200">
                <a:solidFill>
                  <a:srgbClr val="C00000"/>
                </a:solidFill>
              </a:defRPr>
            </a:lvl2pPr>
            <a:lvl3pPr algn="r">
              <a:defRPr sz="1100">
                <a:solidFill>
                  <a:srgbClr val="C00000"/>
                </a:solidFill>
              </a:defRPr>
            </a:lvl3pPr>
            <a:lvl4pPr algn="r">
              <a:defRPr sz="1050">
                <a:solidFill>
                  <a:srgbClr val="C00000"/>
                </a:solidFill>
              </a:defRPr>
            </a:lvl4pPr>
            <a:lvl5pPr algn="r">
              <a:defRPr sz="1050">
                <a:solidFill>
                  <a:srgbClr val="C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309320"/>
            <a:ext cx="6840760" cy="29552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00" smtClean="0"/>
              <a:t>CCI Pau  Béarn – Observatoire de la consommation, des comportements d’achats et des flux commerciaux - Assises du commerce 2015  </a:t>
            </a:r>
            <a:endParaRPr lang="fr-FR" sz="7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logo rond 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28600" y="-531440"/>
            <a:ext cx="4536504" cy="3397382"/>
          </a:xfrm>
          <a:prstGeom prst="rect">
            <a:avLst/>
          </a:prstGeom>
        </p:spPr>
      </p:pic>
      <p:pic>
        <p:nvPicPr>
          <p:cNvPr id="7" name="Image 6" descr="elipse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3888" y="2060848"/>
            <a:ext cx="6095497" cy="5278700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971600" y="5085184"/>
            <a:ext cx="7704138" cy="936625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5724525" y="6237288"/>
            <a:ext cx="2951163" cy="4318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C00000"/>
                </a:solidFill>
              </a:defRPr>
            </a:lvl1pPr>
            <a:lvl2pPr algn="r">
              <a:defRPr sz="1200">
                <a:solidFill>
                  <a:srgbClr val="C00000"/>
                </a:solidFill>
              </a:defRPr>
            </a:lvl2pPr>
            <a:lvl3pPr algn="r">
              <a:defRPr sz="1100">
                <a:solidFill>
                  <a:srgbClr val="C00000"/>
                </a:solidFill>
              </a:defRPr>
            </a:lvl3pPr>
            <a:lvl4pPr algn="r">
              <a:defRPr sz="1050">
                <a:solidFill>
                  <a:srgbClr val="C00000"/>
                </a:solidFill>
              </a:defRPr>
            </a:lvl4pPr>
            <a:lvl5pPr algn="r">
              <a:defRPr sz="1050">
                <a:solidFill>
                  <a:srgbClr val="C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309320"/>
            <a:ext cx="6840760" cy="29552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00" smtClean="0"/>
              <a:t>CCI Pau  Béarn – Observatoire de la consommation, des comportements d’achats et des flux commerciaux - Assises du commerce 2015  </a:t>
            </a:r>
            <a:endParaRPr lang="fr-FR" sz="7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elips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83768" y="980728"/>
            <a:ext cx="6095497" cy="5278700"/>
          </a:xfrm>
          <a:prstGeom prst="rect">
            <a:avLst/>
          </a:prstGeom>
        </p:spPr>
      </p:pic>
      <p:sp>
        <p:nvSpPr>
          <p:cNvPr id="9" name="Titre 11"/>
          <p:cNvSpPr>
            <a:spLocks noGrp="1"/>
          </p:cNvSpPr>
          <p:nvPr>
            <p:ph type="title"/>
          </p:nvPr>
        </p:nvSpPr>
        <p:spPr>
          <a:xfrm>
            <a:off x="5076056" y="3645024"/>
            <a:ext cx="3693096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12"/>
          <p:cNvSpPr>
            <a:spLocks noGrp="1"/>
          </p:cNvSpPr>
          <p:nvPr>
            <p:ph type="ftr" sz="quarter" idx="11"/>
          </p:nvPr>
        </p:nvSpPr>
        <p:spPr>
          <a:xfrm>
            <a:off x="1403648" y="6309320"/>
            <a:ext cx="6840760" cy="29552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smtClean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700" smtClean="0"/>
              <a:t>CCI Pau  Béarn – Observatoire de la consommation, des comportements d’achats et des flux commerciaux - Assises du commerce 2015  </a:t>
            </a:r>
            <a:endParaRPr lang="fr-FR" sz="7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A22C7-E5ED-4AAC-9EE1-350FD4A3B628}" type="datetimeFigureOut">
              <a:rPr lang="fr-FR" smtClean="0"/>
              <a:pPr/>
              <a:t>27/10/2015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26B1-34C2-4596-B87C-8A1F267A99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mailto:c.caro@dordogne.cci.fr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2852936"/>
            <a:ext cx="9396536" cy="208823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Century Gothic (Corps)"/>
              </a:rPr>
              <a:t>Observatoire de la consommation, des comportements d’achats et des flux commerciaux </a:t>
            </a:r>
            <a:r>
              <a:rPr lang="fr-FR" sz="4000" b="1" dirty="0" smtClean="0">
                <a:latin typeface="Century Gothic (Corps)"/>
              </a:rPr>
              <a:t>en Dordogne</a:t>
            </a:r>
            <a:r>
              <a:rPr lang="fr-FR" sz="2800" b="1" dirty="0" smtClean="0">
                <a:latin typeface="Century Gothic (Corps)"/>
              </a:rPr>
              <a:t/>
            </a:r>
            <a:br>
              <a:rPr lang="fr-FR" sz="2800" b="1" dirty="0" smtClean="0">
                <a:latin typeface="Century Gothic (Corps)"/>
              </a:rPr>
            </a:br>
            <a:endParaRPr lang="fr-FR" sz="2800" b="1" dirty="0">
              <a:solidFill>
                <a:schemeClr val="tx2">
                  <a:lumMod val="75000"/>
                </a:schemeClr>
              </a:solidFill>
              <a:latin typeface="Century Gothic (Corps)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547664" y="5229201"/>
            <a:ext cx="7416824" cy="72008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Présentation des principaux résultats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5004048" y="6237312"/>
            <a:ext cx="4032448" cy="431800"/>
          </a:xfrm>
          <a:noFill/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bg1">
                    <a:lumMod val="75000"/>
                  </a:schemeClr>
                </a:solidFill>
              </a:rPr>
              <a:t>Journée du commerce – 26 Octobre 2015</a:t>
            </a:r>
            <a:endParaRPr lang="fr-FR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Part de marché du e-commerce en non alimentaire 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graphicFrame>
        <p:nvGraphicFramePr>
          <p:cNvPr id="5" name="Espace réservé du contenu 14"/>
          <p:cNvGraphicFramePr>
            <a:graphicFrameLocks/>
          </p:cNvGraphicFramePr>
          <p:nvPr/>
        </p:nvGraphicFramePr>
        <p:xfrm>
          <a:off x="-252536" y="1340768"/>
          <a:ext cx="554461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475656" y="6021288"/>
            <a:ext cx="5112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580112" y="2492896"/>
          <a:ext cx="3276872" cy="2926080"/>
        </p:xfrm>
        <a:graphic>
          <a:graphicData uri="http://schemas.openxmlformats.org/drawingml/2006/table">
            <a:tbl>
              <a:tblPr firstRow="1" bandRow="1"/>
              <a:tblGrid>
                <a:gridCol w="1176131"/>
                <a:gridCol w="1020621"/>
                <a:gridCol w="1080120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Produits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Emprise des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ménages </a:t>
                      </a:r>
                      <a:r>
                        <a:rPr kumimoji="0" lang="fr-FR" sz="12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Périgourdins </a:t>
                      </a:r>
                      <a:endParaRPr kumimoji="0" lang="fr-FR" sz="1200" b="1" kern="120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Moyenne nationale (Source FEVAD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– 2014)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Non alimentaire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7%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8%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Equipement de la personne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8%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12%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Images,</a:t>
                      </a:r>
                      <a:r>
                        <a:rPr lang="fr-FR" sz="1200" baseline="0" dirty="0" smtClean="0">
                          <a:latin typeface="Calibri" pitchFamily="34" charset="0"/>
                          <a:cs typeface="Arial" pitchFamily="34" charset="0"/>
                        </a:rPr>
                        <a:t> sons électroménager, informatique, photos, télécom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16%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18%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0335" y="1457325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31 M€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483768" y="1916832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11 M€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411760" y="2420888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 M€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339752" y="2924944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6 M€</a:t>
            </a:r>
            <a:endParaRPr lang="fr-FR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195736" y="3429000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 M€</a:t>
            </a:r>
            <a:endParaRPr lang="fr-FR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195736" y="3933056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17 M€</a:t>
            </a:r>
            <a:endParaRPr lang="fr-FR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195736" y="443711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4 M€</a:t>
            </a:r>
            <a:endParaRPr lang="fr-FR" sz="1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189609" y="4905375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7 M€</a:t>
            </a:r>
            <a:endParaRPr lang="fr-FR" sz="12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156842" y="5398393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5 M€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2088232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Analyse de l’activité commerciale en Dordogne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_EPCI.png"/>
          <p:cNvPicPr>
            <a:picLocks noChangeAspect="1"/>
          </p:cNvPicPr>
          <p:nvPr/>
        </p:nvPicPr>
        <p:blipFill>
          <a:blip r:embed="rId2" cstate="print"/>
          <a:srcRect l="3538" t="2451" r="12988" b="2112"/>
          <a:stretch>
            <a:fillRect/>
          </a:stretch>
        </p:blipFill>
        <p:spPr>
          <a:xfrm>
            <a:off x="1763687" y="1340768"/>
            <a:ext cx="5789492" cy="46805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252520" cy="850106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latin typeface="+mj-lt"/>
              </a:rPr>
              <a:t>Maillage commercial</a:t>
            </a:r>
            <a:endParaRPr lang="fr-FR" b="1" dirty="0">
              <a:latin typeface="+mj-lt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031432" y="6021288"/>
            <a:ext cx="5112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411760" y="692696"/>
            <a:ext cx="4968552" cy="5040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2075" indent="-92075" algn="ctr">
              <a:spcBef>
                <a:spcPts val="600"/>
              </a:spcBef>
            </a:pP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Chiffre d’affaires : 2 011 M€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ZC_ALI.png"/>
          <p:cNvPicPr>
            <a:picLocks noChangeAspect="1"/>
          </p:cNvPicPr>
          <p:nvPr/>
        </p:nvPicPr>
        <p:blipFill>
          <a:blip r:embed="rId2" cstate="print"/>
          <a:srcRect l="4326" t="3226" r="4326" b="3226"/>
          <a:stretch>
            <a:fillRect/>
          </a:stretch>
        </p:blipFill>
        <p:spPr>
          <a:xfrm>
            <a:off x="1475656" y="1340768"/>
            <a:ext cx="6563014" cy="47525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Zones de chalandise des principaux pôles - Achats alimentaires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652120" y="5733256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660232" y="3933056"/>
          <a:ext cx="2232248" cy="1280160"/>
        </p:xfrm>
        <a:graphic>
          <a:graphicData uri="http://schemas.openxmlformats.org/drawingml/2006/table">
            <a:tbl>
              <a:tblPr firstRow="1" bandRow="1"/>
              <a:tblGrid>
                <a:gridCol w="864096"/>
                <a:gridCol w="792088"/>
                <a:gridCol w="576064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Zone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Emprise moyenne</a:t>
                      </a:r>
                      <a:endParaRPr kumimoji="0" lang="fr-FR" sz="1200" b="1" kern="120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% de CA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628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Bergerac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72%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93%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458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Périgueux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76%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93%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2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Sarlat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62%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96%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ZC_nALI.png"/>
          <p:cNvPicPr>
            <a:picLocks noChangeAspect="1"/>
          </p:cNvPicPr>
          <p:nvPr/>
        </p:nvPicPr>
        <p:blipFill>
          <a:blip r:embed="rId2" cstate="print"/>
          <a:srcRect l="3538" t="3226" r="3538" b="3226"/>
          <a:stretch>
            <a:fillRect/>
          </a:stretch>
        </p:blipFill>
        <p:spPr>
          <a:xfrm>
            <a:off x="1475656" y="1412775"/>
            <a:ext cx="6696744" cy="4767175"/>
          </a:xfrm>
          <a:prstGeom prst="rect">
            <a:avLst/>
          </a:prstGeom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652120" y="5733256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660232" y="3933056"/>
          <a:ext cx="2232248" cy="1280160"/>
        </p:xfrm>
        <a:graphic>
          <a:graphicData uri="http://schemas.openxmlformats.org/drawingml/2006/table">
            <a:tbl>
              <a:tblPr firstRow="1" bandRow="1"/>
              <a:tblGrid>
                <a:gridCol w="864096"/>
                <a:gridCol w="792088"/>
                <a:gridCol w="576064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Zone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Emprise moyenne</a:t>
                      </a:r>
                      <a:endParaRPr kumimoji="0" lang="fr-FR" sz="1200" b="1" kern="120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% de CA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628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Bergerac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75%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89%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458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Périgueux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64%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92%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29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Sarlat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58%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Arial" pitchFamily="34" charset="0"/>
                        </a:rPr>
                        <a:t>87%</a:t>
                      </a:r>
                      <a:endParaRPr lang="fr-FR" sz="12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Zones de chalandise des principaux pôles - Achats non alimentaires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3573016"/>
            <a:ext cx="5904656" cy="208823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Loi Pinel –</a:t>
            </a:r>
            <a:br>
              <a:rPr lang="fr-FR" dirty="0" smtClean="0">
                <a:latin typeface="Calibri" pitchFamily="34" charset="0"/>
                <a:cs typeface="Calibri" pitchFamily="34" charset="0"/>
              </a:rPr>
            </a:br>
            <a:r>
              <a:rPr lang="fr-FR" dirty="0" smtClean="0">
                <a:latin typeface="Calibri" pitchFamily="34" charset="0"/>
                <a:cs typeface="Calibri" pitchFamily="34" charset="0"/>
              </a:rPr>
              <a:t>Contexte règlementaire 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Les dispositifs de la loi Pinel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1412776"/>
            <a:ext cx="79928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fr-FR" b="1" dirty="0" smtClean="0"/>
              <a:t>Régulation de l’implantation commerciale dans les documents d’urbanisme :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Suppression de l’obligation de faire un DAC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Introduction du DAAC (pas de délimitation précise) facultatif dans le DOO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Le </a:t>
            </a:r>
            <a:r>
              <a:rPr lang="fr-FR" sz="1600" dirty="0" err="1" smtClean="0"/>
              <a:t>SCoT</a:t>
            </a:r>
            <a:r>
              <a:rPr lang="fr-FR" sz="1600" dirty="0" smtClean="0"/>
              <a:t> (ou </a:t>
            </a:r>
            <a:r>
              <a:rPr lang="fr-FR" sz="1600" dirty="0" err="1" smtClean="0"/>
              <a:t>PLUi</a:t>
            </a:r>
            <a:r>
              <a:rPr lang="fr-FR" sz="1600" dirty="0" smtClean="0"/>
              <a:t> si pas de </a:t>
            </a:r>
            <a:r>
              <a:rPr lang="fr-FR" sz="1600" dirty="0" err="1" smtClean="0"/>
              <a:t>SCoT</a:t>
            </a:r>
            <a:r>
              <a:rPr lang="fr-FR" sz="1600" dirty="0" smtClean="0"/>
              <a:t>) reste le principal outil de régulation du commerce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1560" y="2714620"/>
            <a:ext cx="84249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fr-FR" b="1" dirty="0" smtClean="0"/>
              <a:t>Réforme des procédures d’implantation des commerces: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Maintien de l’obligation d’obtenir une autorisation pour les projets supérieurs à 1.000 m²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Simplification de la procédure (Intégration de la procédure d’autorisation dans la procédure de Permis de construire)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Suppression du délai d’un an pour déposer un nouveau dossier refusé en CNAC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Possibilité de céder l’autorisation d’exploitation commerciale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Modification des critères et de la composition des CDAC et CNAC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1560" y="4777356"/>
            <a:ext cx="842493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fr-FR" b="1" dirty="0" smtClean="0"/>
              <a:t>Réforme du droit de préemption commerciale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Délégation possible à un EPCI, une SEM, un concessionnaire d’opération d’aménagement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Obligation de préciser dans la déclaration préalable l’activité de l’acquéreur pressenti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Délais de rétrocession porté à 3 ans en cas de mise en location gérance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Les dispositifs de la loi Pinel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1239287"/>
            <a:ext cx="842493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fr-FR" b="1" dirty="0" smtClean="0"/>
              <a:t>Contrat de revitalisation artisanale et commerciale :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Projet expérimental sur 5 ans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Objectif : favoriser la diversité, le développement et des activités dans des zones désertifiées ou dégradées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Possibilité pour les élus (ou via un opérateur) d’intervenir en matière d’urbanisme commercial en lien direct avec une opération globale d’aménagement.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endParaRPr lang="fr-FR" sz="16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11560" y="2780928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5"/>
            </a:pPr>
            <a:r>
              <a:rPr lang="fr-FR" b="1" dirty="0" smtClean="0"/>
              <a:t>Suppression des soldes flottants :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Soldes classiques allongés de 5 à 6 semaines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1560" y="3356992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6"/>
            </a:pPr>
            <a:r>
              <a:rPr lang="fr-FR" b="1" dirty="0" smtClean="0"/>
              <a:t>Simplification de l’exercice du commerce sur le domaine public: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Régime des droits de place et de stationnement sur les halles et marchés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1560" y="3999111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7"/>
            </a:pPr>
            <a:r>
              <a:rPr lang="fr-FR" b="1" dirty="0" smtClean="0"/>
              <a:t>Sécurité des commerces: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Possibilité pour les commerçants de mise en place sur la voie publique d’un système de vidéo-protection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1560" y="4797152"/>
            <a:ext cx="8424936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8"/>
            </a:pPr>
            <a:r>
              <a:rPr lang="fr-FR" b="1" dirty="0" smtClean="0"/>
              <a:t>Réforme du régime des baux commerciaux: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Augmentation de la durée des baux dérogatoires de deux à trois ans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Remplacement de l’indice du coût de la construction par l’indice des loyers commerciaux et des activités tertiaires</a:t>
            </a:r>
          </a:p>
          <a:p>
            <a:pPr marL="857250" lvl="1" indent="-400050">
              <a:buFontTx/>
              <a:buChar char="-"/>
            </a:pPr>
            <a:r>
              <a:rPr lang="fr-FR" sz="1600" dirty="0" smtClean="0"/>
              <a:t>Hausses de loyer limitées à 10% par an en cas de déplafonnement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Les dispositifs de la loi Pinel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1340768"/>
            <a:ext cx="8424936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9"/>
            </a:pPr>
            <a:r>
              <a:rPr lang="fr-FR" b="1" dirty="0" smtClean="0"/>
              <a:t>Rénovation du FISAC:</a:t>
            </a:r>
          </a:p>
          <a:p>
            <a:pPr marL="857250" lvl="1" indent="-400050">
              <a:spcBef>
                <a:spcPts val="300"/>
              </a:spcBef>
              <a:buFontTx/>
              <a:buChar char="-"/>
            </a:pPr>
            <a:r>
              <a:rPr lang="fr-FR" sz="1600" dirty="0" smtClean="0"/>
              <a:t>Priorités pour l’appel à projets en cours :  </a:t>
            </a:r>
          </a:p>
          <a:p>
            <a:pPr marL="1314450" lvl="2" indent="-400050">
              <a:spcBef>
                <a:spcPts val="300"/>
              </a:spcBef>
              <a:buFontTx/>
              <a:buChar char="-"/>
            </a:pPr>
            <a:r>
              <a:rPr lang="fr-FR" sz="1400" dirty="0" smtClean="0"/>
              <a:t>modernisation, création, attractivité des derniers commerces et multiservices en zones rurales </a:t>
            </a:r>
          </a:p>
          <a:p>
            <a:pPr marL="1314450" lvl="2" indent="-400050">
              <a:spcBef>
                <a:spcPts val="300"/>
              </a:spcBef>
              <a:buFontTx/>
              <a:buChar char="-"/>
            </a:pPr>
            <a:r>
              <a:rPr lang="fr-FR" sz="1400" dirty="0" smtClean="0"/>
              <a:t>modernisation et diversification des stations-services, qui assurent le maillage du territoire, gérées par un exploitant indépendant ou un commune</a:t>
            </a:r>
          </a:p>
          <a:p>
            <a:pPr marL="1314450" lvl="2" indent="-400050">
              <a:spcBef>
                <a:spcPts val="300"/>
              </a:spcBef>
              <a:buFontTx/>
              <a:buChar char="-"/>
            </a:pPr>
            <a:r>
              <a:rPr lang="fr-FR" sz="1400" dirty="0" smtClean="0"/>
              <a:t>accessibilité des commerces à tous publics</a:t>
            </a:r>
          </a:p>
          <a:p>
            <a:pPr marL="1314450" lvl="2" indent="-400050">
              <a:spcBef>
                <a:spcPts val="300"/>
              </a:spcBef>
              <a:buFontTx/>
              <a:buChar char="-"/>
            </a:pPr>
            <a:r>
              <a:rPr lang="fr-FR" sz="1400" dirty="0" smtClean="0"/>
              <a:t>zones de revitalisation rurales, quartiers en renouvellement urbain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Taux de subvention maximum : 30% fonctionnement / 20% investissement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Programme annuel. 1 tranche de 36 mois maximum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Maximum de subvention FISAC : 200.000€ par opération 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Pas de financement des études préalables 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Evaluation obligatoire en fin d’opération qui conditionne l’attribution des fonds FISAC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Incitation au montage de dossiers globaux de projets de développement du commerce 	de l’artisanat et des services</a:t>
            </a:r>
          </a:p>
          <a:p>
            <a:pPr marL="355600" lvl="1" indent="-273050" algn="just">
              <a:spcBef>
                <a:spcPts val="600"/>
              </a:spcBef>
            </a:pPr>
            <a:r>
              <a:rPr lang="fr-FR" sz="1600" dirty="0" smtClean="0"/>
              <a:t>	-	Entre 15 et 17 M€ de subventions pour l’année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139952" y="1124744"/>
            <a:ext cx="5004048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Century Gothic (Corps)"/>
              </a:rPr>
              <a:t>Observatoire de la consommation, des comportements d’achats et des flux commerciaux en Dordogne</a:t>
            </a:r>
            <a:endParaRPr lang="fr-FR" sz="2800" b="1" dirty="0">
              <a:solidFill>
                <a:schemeClr val="tx2">
                  <a:lumMod val="75000"/>
                </a:schemeClr>
              </a:solidFill>
              <a:latin typeface="Century Gothic (Corps)"/>
            </a:endParaRPr>
          </a:p>
        </p:txBody>
      </p:sp>
      <p:sp>
        <p:nvSpPr>
          <p:cNvPr id="5" name="Espace réservé du texte 13"/>
          <p:cNvSpPr txBox="1">
            <a:spLocks/>
          </p:cNvSpPr>
          <p:nvPr/>
        </p:nvSpPr>
        <p:spPr>
          <a:xfrm>
            <a:off x="4474151" y="5157192"/>
            <a:ext cx="4669849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Présentation des principaux résultats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texte 14"/>
          <p:cNvSpPr txBox="1">
            <a:spLocks/>
          </p:cNvSpPr>
          <p:nvPr/>
        </p:nvSpPr>
        <p:spPr>
          <a:xfrm>
            <a:off x="5868144" y="5733256"/>
            <a:ext cx="3240359" cy="431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Journée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commerce – 26 Octobre 2015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texte 14"/>
          <p:cNvSpPr txBox="1">
            <a:spLocks/>
          </p:cNvSpPr>
          <p:nvPr/>
        </p:nvSpPr>
        <p:spPr>
          <a:xfrm>
            <a:off x="395537" y="5949156"/>
            <a:ext cx="2376263" cy="68395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Contact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Chantal </a:t>
            </a:r>
            <a:r>
              <a:rPr kumimoji="0" lang="fr-FR" sz="9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CARO</a:t>
            </a:r>
            <a:endParaRPr kumimoji="0" lang="fr-FR" sz="9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latin typeface="Calibri" pitchFamily="34" charset="0"/>
                <a:cs typeface="Calibri" pitchFamily="34" charset="0"/>
                <a:hlinkClick r:id="rId2"/>
              </a:rPr>
              <a:t>c.caro@dordogne.cci.fr</a:t>
            </a:r>
            <a:endParaRPr lang="fr-FR" sz="900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latin typeface="Calibri" pitchFamily="34" charset="0"/>
                <a:cs typeface="Calibri" pitchFamily="34" charset="0"/>
              </a:rPr>
              <a:t>05 53 35 87 29 / 06 30 29 69 36</a:t>
            </a:r>
            <a:endParaRPr kumimoji="0" lang="fr-FR" sz="9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371919"/>
            <a:ext cx="1584941" cy="46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99392"/>
            <a:ext cx="1922797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+mj-lt"/>
              </a:rPr>
              <a:t>Objectifs de l’intervention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63688" y="1268760"/>
            <a:ext cx="5976664" cy="914400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Mesurer et qualifier les flux de consommation sur le département de la  Dordogne</a:t>
            </a:r>
            <a:endParaRPr lang="fr-FR" sz="1600" dirty="0" smtClean="0">
              <a:latin typeface="+mj-lt"/>
            </a:endParaRPr>
          </a:p>
          <a:p>
            <a:endParaRPr lang="fr-FR" sz="2800" dirty="0">
              <a:latin typeface="+mj-lt"/>
            </a:endParaRPr>
          </a:p>
        </p:txBody>
      </p:sp>
      <p:graphicFrame>
        <p:nvGraphicFramePr>
          <p:cNvPr id="4" name="Diagramme 3"/>
          <p:cNvGraphicFramePr/>
          <p:nvPr/>
        </p:nvGraphicFramePr>
        <p:xfrm>
          <a:off x="251520" y="1628800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objectif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5661248"/>
            <a:ext cx="1185495" cy="980728"/>
          </a:xfrm>
          <a:prstGeom prst="rect">
            <a:avLst/>
          </a:prstGeom>
        </p:spPr>
      </p:pic>
      <p:sp>
        <p:nvSpPr>
          <p:cNvPr id="6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latin typeface="+mj-lt"/>
              </a:rPr>
              <a:t>Méthodologie d’intervention</a:t>
            </a:r>
            <a:endParaRPr lang="fr-FR" dirty="0"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76056" y="1412776"/>
            <a:ext cx="39604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Découpage de la zone d’enquête en 52 bassins de vie homogènes 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Elaboration d’un plan de sondage par bassin de vie basé sur le lieu de résidence des ménages et leur sociologie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Interrogation de 1.500 ménages sur le lieu de leur dernier acte d’achat pour une quarantaine de produits de consommation courante 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Calcul de la dépense commercialisable des ménages par produit et par bassin de vie à partir de données nationales pondérées par des données locales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Valorisation des actes d’achats à partir des estimations de dépense commercialisable et reconstitution des flux de consommation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Contrôles qualité des résultats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Création d’une base de données de 50.000 actes d’achats</a:t>
            </a:r>
          </a:p>
          <a:p>
            <a:pPr marL="92075" indent="-92075">
              <a:spcBef>
                <a:spcPts val="600"/>
              </a:spcBef>
              <a:buFont typeface="Calibri" pitchFamily="34" charset="0"/>
              <a:buChar char="-"/>
            </a:pPr>
            <a:r>
              <a:rPr lang="fr-FR" sz="1200" dirty="0" smtClean="0">
                <a:latin typeface="Calibri" pitchFamily="34" charset="0"/>
                <a:cs typeface="Calibri" pitchFamily="34" charset="0"/>
              </a:rPr>
              <a:t>Intégration de la base de données dans un logiciel spécifique, E-TEM</a:t>
            </a:r>
            <a:endParaRPr lang="fr-FR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 5" descr="Découpage.png"/>
          <p:cNvPicPr>
            <a:picLocks noChangeAspect="1"/>
          </p:cNvPicPr>
          <p:nvPr/>
        </p:nvPicPr>
        <p:blipFill>
          <a:blip r:embed="rId2" cstate="print"/>
          <a:srcRect l="3538" t="4339" r="14563" b="3226"/>
          <a:stretch>
            <a:fillRect/>
          </a:stretch>
        </p:blipFill>
        <p:spPr>
          <a:xfrm>
            <a:off x="-1" y="1340768"/>
            <a:ext cx="5142933" cy="4104456"/>
          </a:xfrm>
          <a:prstGeom prst="rect">
            <a:avLst/>
          </a:prstGeom>
        </p:spPr>
      </p:pic>
      <p:sp>
        <p:nvSpPr>
          <p:cNvPr id="7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2088232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Analyse de la consommation et des comportements d’achats des ménages Périgourdins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Profil sociologique des ménages Périgourdins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56176" y="566124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 smtClean="0"/>
              <a:t>198 000 ménages en 2015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32520" y="4656617"/>
            <a:ext cx="1944216" cy="1000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  <a:cs typeface="Arial" pitchFamily="34" charset="0"/>
              </a:rPr>
              <a:t>15 000 familles monoparentales soit 8% des ménages</a:t>
            </a:r>
          </a:p>
          <a:p>
            <a:pPr algn="ctr"/>
            <a:r>
              <a:rPr lang="fr-FR" sz="1100" b="1" i="1" dirty="0" smtClean="0">
                <a:latin typeface="+mj-lt"/>
                <a:cs typeface="Arial" pitchFamily="34" charset="0"/>
              </a:rPr>
              <a:t>Moyenne France : 8%</a:t>
            </a:r>
            <a:endParaRPr lang="fr-FR" sz="1100" b="1" i="1" dirty="0"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16762" y="4656618"/>
            <a:ext cx="1992222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  <a:cs typeface="Arial" pitchFamily="34" charset="0"/>
              </a:rPr>
              <a:t>62% des actifs travaillent hors de leur commune de résidence</a:t>
            </a:r>
          </a:p>
          <a:p>
            <a:pPr algn="ctr"/>
            <a:r>
              <a:rPr lang="fr-FR" sz="1100" b="1" i="1" dirty="0" smtClean="0">
                <a:latin typeface="+mj-lt"/>
                <a:cs typeface="Arial" pitchFamily="34" charset="0"/>
              </a:rPr>
              <a:t>Moyenne France : 63%</a:t>
            </a:r>
            <a:endParaRPr lang="fr-FR" sz="1100" b="1" i="1" dirty="0">
              <a:latin typeface="+mj-lt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01006" y="4656617"/>
            <a:ext cx="1728192" cy="1000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  <a:cs typeface="Arial" pitchFamily="34" charset="0"/>
              </a:rPr>
              <a:t>12% des ménages n’ont pas de voiture</a:t>
            </a:r>
          </a:p>
          <a:p>
            <a:pPr algn="ctr"/>
            <a:r>
              <a:rPr lang="fr-FR" sz="1100" b="1" i="1" dirty="0" smtClean="0">
                <a:cs typeface="Arial" pitchFamily="34" charset="0"/>
              </a:rPr>
              <a:t>Moyenne France : 16%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48264" y="4656617"/>
            <a:ext cx="1728192" cy="10002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  <a:cs typeface="Arial" pitchFamily="34" charset="0"/>
              </a:rPr>
              <a:t>33% des personnes ont plus de 60 ans</a:t>
            </a:r>
          </a:p>
          <a:p>
            <a:pPr algn="ctr"/>
            <a:r>
              <a:rPr lang="fr-FR" sz="1100" b="1" i="1" dirty="0" smtClean="0">
                <a:latin typeface="+mj-lt"/>
                <a:cs typeface="Arial" pitchFamily="34" charset="0"/>
              </a:rPr>
              <a:t>Moyenne France : 25% </a:t>
            </a:r>
            <a:endParaRPr lang="fr-FR" sz="1100" b="1" i="1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013103" cy="33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475656" y="5949280"/>
            <a:ext cx="5112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dirty="0">
                <a:solidFill>
                  <a:srgbClr val="000000"/>
                </a:solidFill>
                <a:latin typeface="+mj-lt"/>
                <a:cs typeface="Arial" pitchFamily="34" charset="0"/>
              </a:rPr>
              <a:t>S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ource : INSEE – Recensement de la population 2012</a:t>
            </a:r>
          </a:p>
          <a:p>
            <a:pPr>
              <a:defRPr sz="1000"/>
            </a:pP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Estimation AID du nombre de ménages et de la population 2015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Dépenses annuelles des ménages Périgourdins 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graphicFrame>
        <p:nvGraphicFramePr>
          <p:cNvPr id="10" name="Espace réservé du contenu 17"/>
          <p:cNvGraphicFramePr>
            <a:graphicFrameLocks/>
          </p:cNvGraphicFramePr>
          <p:nvPr/>
        </p:nvGraphicFramePr>
        <p:xfrm>
          <a:off x="4283968" y="1916832"/>
          <a:ext cx="579087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724128" y="126876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Dépenses consommation courantes des périgourdins : 2.310 M€ </a:t>
            </a:r>
            <a:endParaRPr lang="fr-F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796136" y="5805264"/>
            <a:ext cx="31683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13407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</a:rPr>
              <a:t>Evolution de la répartition du budget des ménages au niveau France</a:t>
            </a:r>
            <a:endParaRPr lang="fr-FR" sz="1600" i="1" dirty="0" smtClean="0">
              <a:latin typeface="Calibri" pitchFamily="34" charset="0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-108520" y="1700808"/>
          <a:ext cx="496855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3419872" y="1340768"/>
            <a:ext cx="5487281" cy="3672408"/>
            <a:chOff x="3419872" y="1340768"/>
            <a:chExt cx="5487281" cy="3672408"/>
          </a:xfrm>
        </p:grpSpPr>
        <p:sp>
          <p:nvSpPr>
            <p:cNvPr id="12" name="Ellipse 11"/>
            <p:cNvSpPr/>
            <p:nvPr/>
          </p:nvSpPr>
          <p:spPr>
            <a:xfrm>
              <a:off x="3419872" y="4437112"/>
              <a:ext cx="576064" cy="576064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4067944" y="4725144"/>
              <a:ext cx="576064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4644008" y="1700808"/>
              <a:ext cx="1152128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796136" y="1340768"/>
              <a:ext cx="3111017" cy="86409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 flipV="1">
              <a:off x="4644008" y="1700808"/>
              <a:ext cx="3314" cy="303285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6" grpId="0"/>
      <p:bldP spid="7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252520" cy="850106"/>
          </a:xfrm>
        </p:spPr>
        <p:txBody>
          <a:bodyPr>
            <a:normAutofit fontScale="90000"/>
          </a:bodyPr>
          <a:lstStyle/>
          <a:p>
            <a:pPr algn="l"/>
            <a:r>
              <a:rPr lang="fr-FR" sz="4400" b="1" dirty="0" smtClean="0">
                <a:latin typeface="+mj-lt"/>
              </a:rPr>
              <a:t>Circuits de distribution fréquentés par les ménages Périgourdins</a:t>
            </a:r>
            <a:r>
              <a:rPr lang="fr-FR" sz="2800" b="1" dirty="0" smtClean="0">
                <a:latin typeface="+mj-lt"/>
              </a:rPr>
              <a:t/>
            </a:r>
            <a:br>
              <a:rPr lang="fr-FR" sz="2800" b="1" dirty="0" smtClean="0">
                <a:latin typeface="+mj-lt"/>
              </a:rPr>
            </a:br>
            <a:endParaRPr lang="fr-FR" sz="2400" b="1" dirty="0">
              <a:latin typeface="+mj-lt"/>
            </a:endParaRPr>
          </a:p>
        </p:txBody>
      </p:sp>
      <p:graphicFrame>
        <p:nvGraphicFramePr>
          <p:cNvPr id="6" name="Group 772"/>
          <p:cNvGraphicFramePr>
            <a:graphicFrameLocks/>
          </p:cNvGraphicFramePr>
          <p:nvPr/>
        </p:nvGraphicFramePr>
        <p:xfrm>
          <a:off x="179511" y="1392186"/>
          <a:ext cx="6048013" cy="4434626"/>
        </p:xfrm>
        <a:graphic>
          <a:graphicData uri="http://schemas.openxmlformats.org/drawingml/2006/table">
            <a:tbl>
              <a:tblPr/>
              <a:tblGrid>
                <a:gridCol w="3528393"/>
                <a:gridCol w="1656184"/>
                <a:gridCol w="863436"/>
              </a:tblGrid>
              <a:tr h="4458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Circuits de distribution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Achats alimentaires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8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Dordogne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Commerce - 300m²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Grandes surfaces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76%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79%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marL="0" marR="0" lvl="0" indent="0" algn="r" defTabSz="5715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Hypermarchés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34%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42%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Supermarchés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28%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25%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69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Hard-discounts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GSS*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9624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Autres grandes surfaces (dont drive)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Commerce non sédentaire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5%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Vente à distance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Autres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75656" y="6021288"/>
            <a:ext cx="5112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graphicFrame>
        <p:nvGraphicFramePr>
          <p:cNvPr id="9" name="Group 772"/>
          <p:cNvGraphicFramePr>
            <a:graphicFrameLocks/>
          </p:cNvGraphicFramePr>
          <p:nvPr/>
        </p:nvGraphicFramePr>
        <p:xfrm>
          <a:off x="6228184" y="1393726"/>
          <a:ext cx="2789237" cy="4411538"/>
        </p:xfrm>
        <a:graphic>
          <a:graphicData uri="http://schemas.openxmlformats.org/drawingml/2006/table">
            <a:tbl>
              <a:tblPr/>
              <a:tblGrid>
                <a:gridCol w="1872868"/>
                <a:gridCol w="916369"/>
              </a:tblGrid>
              <a:tr h="4458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Achats non alimentaires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Dordogne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France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24%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25%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152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67%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64%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18%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16%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69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483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39%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41%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962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3%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3%</a:t>
                      </a:r>
                      <a:endParaRPr lang="fr-FR" sz="105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611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75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0520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1%</a:t>
                      </a:r>
                      <a:endParaRPr lang="fr-FR" sz="1100" b="0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1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100%</a:t>
                      </a:r>
                      <a:endParaRPr lang="fr-FR" sz="1100" b="1" i="1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58614"/>
            <a:ext cx="9252520" cy="850106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latin typeface="+mj-lt"/>
              </a:rPr>
              <a:t>Evasion des ménages Périgourdins</a:t>
            </a:r>
            <a:endParaRPr lang="fr-FR" b="1" dirty="0">
              <a:latin typeface="+mj-lt"/>
            </a:endParaRPr>
          </a:p>
        </p:txBody>
      </p:sp>
      <p:graphicFrame>
        <p:nvGraphicFramePr>
          <p:cNvPr id="6" name="Object 83"/>
          <p:cNvGraphicFramePr>
            <a:graphicFrameLocks noChangeAspect="1"/>
          </p:cNvGraphicFramePr>
          <p:nvPr/>
        </p:nvGraphicFramePr>
        <p:xfrm>
          <a:off x="0" y="1844824"/>
          <a:ext cx="4860032" cy="4299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475656" y="6021288"/>
            <a:ext cx="5112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Object 83"/>
          <p:cNvGraphicFramePr>
            <a:graphicFrameLocks noChangeAspect="1"/>
          </p:cNvGraphicFramePr>
          <p:nvPr/>
        </p:nvGraphicFramePr>
        <p:xfrm>
          <a:off x="5004048" y="1848268"/>
          <a:ext cx="3851920" cy="4368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115616" y="126876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u="sng" dirty="0" smtClean="0">
                <a:latin typeface="Calibri" pitchFamily="34" charset="0"/>
                <a:cs typeface="Calibri" pitchFamily="34" charset="0"/>
              </a:rPr>
              <a:t>Taux d’évasion global :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13% soit 310 M€</a:t>
            </a:r>
            <a:endParaRPr lang="fr-F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3688" y="2492896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86 M€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267744" y="306896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223 M€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339752" y="3645024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54 M€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267744" y="4149080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78 M€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195736" y="4725144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71 M€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907704" y="5301208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21 M€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388424" y="263691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96 M€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524328" y="335699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49 M€</a:t>
            </a:r>
            <a:endParaRPr lang="fr-FR" sz="1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7236296" y="400506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30 M€</a:t>
            </a:r>
            <a:endParaRPr lang="fr-FR" sz="1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6948264" y="472514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17 M€</a:t>
            </a:r>
            <a:endParaRPr lang="fr-FR" sz="1200" b="1" dirty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9" grpId="0">
        <p:bldAsOne/>
      </p:bldGraphic>
      <p:bldP spid="10" grpId="0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252520" cy="850106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latin typeface="+mj-lt"/>
              </a:rPr>
              <a:t>Où vont consommer les ménages ?(en non alimentaire)</a:t>
            </a:r>
            <a:br>
              <a:rPr lang="fr-FR" b="1" dirty="0" smtClean="0">
                <a:latin typeface="+mj-lt"/>
              </a:rPr>
            </a:br>
            <a:endParaRPr lang="fr-FR" b="1" dirty="0">
              <a:latin typeface="+mj-lt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475656" y="6021288"/>
            <a:ext cx="511256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32004" rIns="36576" bIns="32004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r-FR" sz="700" b="1" u="none" strike="noStrike" baseline="0" dirty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7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" pitchFamily="34" charset="0"/>
              </a:rPr>
              <a:t>Source : Enquête consommation et comportements d’achats des ménages 2015 – CCI Dordogne</a:t>
            </a:r>
            <a:endParaRPr lang="fr-FR" sz="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2"/>
          </p:nvPr>
        </p:nvSpPr>
        <p:spPr>
          <a:xfrm>
            <a:off x="1403648" y="6229821"/>
            <a:ext cx="6840760" cy="295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sz="700" dirty="0" smtClean="0"/>
              <a:t>CCI Dordogne – Observatoire de la consommation, des comportements d’achats et des flux commerciaux – Journée du commerce 2015  </a:t>
            </a:r>
            <a:endParaRPr lang="fr-FR" sz="700" dirty="0"/>
          </a:p>
        </p:txBody>
      </p:sp>
      <p:pic>
        <p:nvPicPr>
          <p:cNvPr id="11" name="Image 10" descr="Flux-Nonali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6048672" cy="4716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Flux-Nonali2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340768"/>
            <a:ext cx="6048672" cy="4716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Flux-Nonali3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340768"/>
            <a:ext cx="6048672" cy="4716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Flux-Nonali4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340768"/>
            <a:ext cx="6048672" cy="4716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6">
    <a:dk1>
      <a:sysClr val="windowText" lastClr="000000"/>
    </a:dk1>
    <a:lt1>
      <a:sysClr val="window" lastClr="FFFFFF"/>
    </a:lt1>
    <a:dk2>
      <a:srgbClr val="1E88BC"/>
    </a:dk2>
    <a:lt2>
      <a:srgbClr val="DEDEDE"/>
    </a:lt2>
    <a:accent1>
      <a:srgbClr val="0070C0"/>
    </a:accent1>
    <a:accent2>
      <a:srgbClr val="999999"/>
    </a:accent2>
    <a:accent3>
      <a:srgbClr val="FF6600"/>
    </a:accent3>
    <a:accent4>
      <a:srgbClr val="6DB641"/>
    </a:accent4>
    <a:accent5>
      <a:srgbClr val="FF6600"/>
    </a:accent5>
    <a:accent6>
      <a:srgbClr val="6DB641"/>
    </a:accent6>
    <a:hlink>
      <a:srgbClr val="999999"/>
    </a:hlink>
    <a:folHlink>
      <a:srgbClr val="999999"/>
    </a:folHlink>
  </a:clrScheme>
  <a:fontScheme name="Urbai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i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1545</Words>
  <Application>Microsoft Office PowerPoint</Application>
  <PresentationFormat>Affichage à l'écran (4:3)</PresentationFormat>
  <Paragraphs>267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Observatoire de la consommation, des comportements d’achats et des flux commerciaux en Dordogne </vt:lpstr>
      <vt:lpstr>Objectifs de l’intervention </vt:lpstr>
      <vt:lpstr>Méthodologie d’intervention</vt:lpstr>
      <vt:lpstr>Analyse de la consommation et des comportements d’achats des ménages Périgourdins</vt:lpstr>
      <vt:lpstr>Profil sociologique des ménages Périgourdins</vt:lpstr>
      <vt:lpstr>Dépenses annuelles des ménages Périgourdins  </vt:lpstr>
      <vt:lpstr>Circuits de distribution fréquentés par les ménages Périgourdins </vt:lpstr>
      <vt:lpstr>Evasion des ménages Périgourdins</vt:lpstr>
      <vt:lpstr>Où vont consommer les ménages ?(en non alimentaire) </vt:lpstr>
      <vt:lpstr>Part de marché du e-commerce en non alimentaire  </vt:lpstr>
      <vt:lpstr>Analyse de l’activité commerciale en Dordogne</vt:lpstr>
      <vt:lpstr>Maillage commercial</vt:lpstr>
      <vt:lpstr>Zones de chalandise des principaux pôles - Achats alimentaires </vt:lpstr>
      <vt:lpstr>Zones de chalandise des principaux pôles - Achats non alimentaires </vt:lpstr>
      <vt:lpstr>Loi Pinel – Contexte règlementaire </vt:lpstr>
      <vt:lpstr>Les dispositifs de la loi Pinel </vt:lpstr>
      <vt:lpstr>Les dispositifs de la loi Pinel </vt:lpstr>
      <vt:lpstr>Les dispositifs de la loi Pinel </vt:lpstr>
      <vt:lpstr>Observatoire de la consommation, des comportements d’achats et des flux commerciaux en Dordogne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Observatoire de la consommation, des comportements d’achats et des flux commerciaux en Dordogne</dc:title>
  <dc:creator>Kevin HERVE</dc:creator>
  <cp:lastModifiedBy>nin</cp:lastModifiedBy>
  <cp:revision>39</cp:revision>
  <dcterms:created xsi:type="dcterms:W3CDTF">2015-10-09T14:19:12Z</dcterms:created>
  <dcterms:modified xsi:type="dcterms:W3CDTF">2015-10-27T17:22:29Z</dcterms:modified>
</cp:coreProperties>
</file>